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7" r:id="rId2"/>
    <p:sldId id="269" r:id="rId3"/>
    <p:sldId id="265" r:id="rId4"/>
    <p:sldId id="261" r:id="rId5"/>
    <p:sldId id="271" r:id="rId6"/>
    <p:sldId id="263" r:id="rId7"/>
    <p:sldId id="264" r:id="rId8"/>
    <p:sldId id="270" r:id="rId9"/>
    <p:sldId id="272" r:id="rId10"/>
    <p:sldId id="259" r:id="rId11"/>
    <p:sldId id="260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CEED"/>
    <a:srgbClr val="FFCCFF"/>
    <a:srgbClr val="94E4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90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80959-7C85-45C1-856C-C57B8E766842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571F6-9D6D-411A-BBE2-5E2FE5A742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5971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C571F6-9D6D-411A-BBE2-5E2FE5A7428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898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C571F6-9D6D-411A-BBE2-5E2FE5A74284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566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2E5F-A44D-402A-18D3-A9DD578CC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1BE0B-6FDB-2AF3-654E-A9A7448AC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8D5E6-182C-1626-79B3-0DB69A1C0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DAD79-E6DC-ECE8-06E1-2CE3A5164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55208-92D8-3F75-27C6-A60D4186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381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FF99-9F27-81FE-9ABC-9D7BCE36C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8F8AC2-E825-93AC-590C-6685C7985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EDEC5-FF24-4A38-B837-419EC9AB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9492A-A7B7-B56F-989E-0EDC157F5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A9A9A-7E93-BAF0-1D60-FA09ACE2D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53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5CDE5-7B6A-D83D-BA2C-A628DC503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0E2FE5-5F1D-AB1D-3B27-1B863C6AF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3CC93-D4E1-ABEB-4733-498B776B8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232A2-FCF8-8B65-E251-1FB0B3DFD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D2C17-D4D9-A0F4-A563-85AE25141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45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4FD75-28B8-FA90-F525-42110043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F9666-D0CA-F1BA-72E5-FE8AB9A13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E2659-354B-B829-E127-E21CB4C8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FB7FD-7E5D-0077-277E-926AAFC3C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563D6-FC51-1836-A481-48A57447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95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B8F0-7FC9-2344-44B0-113111D89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72A8D-AAA3-1D16-274B-55BD89168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72A57-10EF-3E9C-B1C5-04E4BBBB4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5960F-4F08-76C5-F7AA-7C65D5995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FB38-BD49-5195-CBC7-2B37BCCC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1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5F5BA-88B6-B31F-01C7-AA0080ABA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4BFA5-3D32-5F37-2DDB-DB938E5DE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A845A-3F11-3A1A-7730-BCE914D1F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7FC793-8F10-1AB5-8320-2F997024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63CB1-30A9-9012-AB78-BE334CB9B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A89A0-B891-F33C-F777-3C78AF1D8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494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3D375-3C8A-1DF2-B1EC-C104ECFCD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EB48F-8EEE-6E87-23BF-24372DBC1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3CFCCC-9ADD-B7B1-71E0-8FB9B4B00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986489-2125-B827-E0CF-47F2B5B6C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A3D053-9BD1-699F-B4C7-CBEFB5E5A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6BFA9-690D-8D28-DF5D-5F1FC6325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7D2FE4-BE90-F154-F82F-2BAB4748E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57A4E4-77C8-DB34-DFD3-1B973123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5322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ED7BE-F409-8E77-4A8C-C75D17879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17A21E-80C8-67AC-4B07-E4963AB24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8A1D8F-6913-0F82-B9E8-8171FD40D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EE0DB-0EB2-6FF1-8A2B-A6CC25CD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971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55916A-536D-B3D0-71D9-AC5137D72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5EC73B-2C92-41FF-4559-C9D298595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1C30B-499D-D9BA-ED38-179F1562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40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2DFEF-9E1E-1748-7F3C-0681383EE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49BAC-63B7-E3BB-7727-B494B7F08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74A4E0-F825-7B5B-365D-04E08D8C7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0B426-9E7A-7C88-A61D-ADF34B921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0D898-C9B2-3B1F-05B4-0D07E54A6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8DBFE-1A70-9926-3C02-B56AD6F3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531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1DCF7-2FEE-CE41-8B8E-38FC94CBE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4CD367-FCFF-B64B-BF56-8AEF9B1F55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18411-6D8F-20D8-15B2-6525EA76C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65DA4-91C8-67BF-9891-EB927752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4F608-10C0-02DF-D2C1-80BE6F906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DF845-652C-780F-BD16-589151CFD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623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B375A-ECD7-654E-7496-FBC4531C4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978D9-8621-01B6-5D36-C51F6B723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ECB7C-7170-14F7-1B04-F5265062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E8AA3-87E8-4553-AC4D-66362314AB6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BC6AE-A717-2E78-BA70-194E9931F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C3FCC-37DB-4452-B352-0DA76376FC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3BEA6-FB02-4281-9A26-F850D9E501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246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146ECE-3322-73C2-096A-1C3D70A38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"/>
            <a:ext cx="12192000" cy="685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49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A08786-C053-E087-BA8E-A7E322D85FA0}"/>
              </a:ext>
            </a:extLst>
          </p:cNvPr>
          <p:cNvSpPr txBox="1"/>
          <p:nvPr/>
        </p:nvSpPr>
        <p:spPr>
          <a:xfrm>
            <a:off x="178221" y="869134"/>
            <a:ext cx="571489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📊 Utilization &amp; Attrition Metrics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Utilization Rate:</a:t>
            </a:r>
            <a:r>
              <a:rPr lang="en-IN" sz="1100" dirty="0"/>
              <a:t> 72.83% 📉 – Opportunity to enhance workforce efficiency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Attrition Rate:</a:t>
            </a:r>
            <a:r>
              <a:rPr lang="en-IN" sz="1100" dirty="0"/>
              <a:t> 0.15 💼 – Key indicator of employee turnover.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Total Employees:</a:t>
            </a:r>
            <a:r>
              <a:rPr lang="en-IN" sz="1100" dirty="0"/>
              <a:t> 2,084 🧑‍🤝‍🧑 – Insight into workforce size.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Terminations:</a:t>
            </a:r>
            <a:r>
              <a:rPr lang="en-IN" sz="1100" dirty="0"/>
              <a:t> 316 🚪 – Essential for understanding turnover dynamics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226757-DCAB-8E1C-EB96-09B448962380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pattFill prst="dotDmnd">
            <a:fgClr>
              <a:schemeClr val="accent2">
                <a:lumMod val="40000"/>
                <a:lumOff val="60000"/>
              </a:schemeClr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🚀 </a:t>
            </a:r>
            <a:r>
              <a:rPr lang="en-IN" sz="2800" b="1" dirty="0"/>
              <a:t>Insightful Data Perspectives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2B76CB-A3F7-C529-D2A8-FBBE597EE75F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11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E7CF38-4B6F-75F8-1A3F-06C0067422F3}"/>
              </a:ext>
            </a:extLst>
          </p:cNvPr>
          <p:cNvSpPr txBox="1"/>
          <p:nvPr/>
        </p:nvSpPr>
        <p:spPr>
          <a:xfrm>
            <a:off x="101098" y="2925808"/>
            <a:ext cx="58972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🌍 Global Insights: Geographic Distribution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Terminations by Region:</a:t>
            </a:r>
            <a:r>
              <a:rPr lang="en-IN" sz="1100" dirty="0"/>
              <a:t> The map highlights terminations across key regions—North America, Europe, and Asia—using distinct markers for categories like Resigned, Serving Notice, and Awaiting Termination. 🗺️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Strategic Insight:</a:t>
            </a:r>
            <a:r>
              <a:rPr lang="en-IN" sz="1100" dirty="0"/>
              <a:t> Use this data to tailor retention strategies, focusing on regions with higher termination rates. 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72E56-E545-02EF-1D4F-BE3E514A455F}"/>
              </a:ext>
            </a:extLst>
          </p:cNvPr>
          <p:cNvSpPr txBox="1"/>
          <p:nvPr/>
        </p:nvSpPr>
        <p:spPr>
          <a:xfrm>
            <a:off x="6329570" y="777651"/>
            <a:ext cx="598998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📊 Employee Demographics: Position &amp; Age Analysis</a:t>
            </a:r>
          </a:p>
          <a:p>
            <a:endParaRPr lang="en-IN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Position-Based Terminations:</a:t>
            </a:r>
            <a:r>
              <a:rPr lang="en-IN" sz="1200" dirty="0"/>
              <a:t> Higher-level employees (Levels 7 and 8) have a higher termination rate. 📈 This may indicate a need to reevaluate leadership expectations and support.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Age Group Analysis:</a:t>
            </a:r>
            <a:r>
              <a:rPr lang="en-IN" sz="1200" dirty="0"/>
              <a:t> 77.14% of terminations are among the 31-40 age group. 🎂 Targeted retention strategies could be effective for this mid-career segment.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Strategic Insight:</a:t>
            </a:r>
            <a:r>
              <a:rPr lang="en-IN" sz="1200" dirty="0"/>
              <a:t> Focus on leadership development and work-life balance initiatives to retain top talent, especially within the mid-career age group. 🎯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246CBC-6AA7-E990-67A8-B145EDF7419B}"/>
              </a:ext>
            </a:extLst>
          </p:cNvPr>
          <p:cNvSpPr txBox="1"/>
          <p:nvPr/>
        </p:nvSpPr>
        <p:spPr>
          <a:xfrm>
            <a:off x="95396" y="4587633"/>
            <a:ext cx="58805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🗺️ Reasons for Leaving &amp; Location-Based Insights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Top Reasons for Leaving:</a:t>
            </a:r>
            <a:r>
              <a:rPr lang="en-IN" sz="1100" dirty="0"/>
              <a:t> Career Growth is the primary reason for terminations, notably among males with 108 cases. 📈 Personal reasons are the next most common, affecting 56 employees.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Location Analysis:</a:t>
            </a:r>
            <a:r>
              <a:rPr lang="en-IN" sz="1100" dirty="0"/>
              <a:t> Location 7 has the highest termination rate with 79 employees. This suggests potential issues in management or workplace culture. 🏢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Strategic Insight:</a:t>
            </a:r>
            <a:r>
              <a:rPr lang="en-IN" sz="1100" dirty="0"/>
              <a:t> Focus on career growth factors and address specific location issues to effectively reduce attrition. 🎯</a:t>
            </a:r>
          </a:p>
          <a:p>
            <a:endParaRPr lang="en-IN" sz="1200" dirty="0"/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00B265-CF3D-89F5-3600-783E87B2DCF3}"/>
              </a:ext>
            </a:extLst>
          </p:cNvPr>
          <p:cNvSpPr txBox="1"/>
          <p:nvPr/>
        </p:nvSpPr>
        <p:spPr>
          <a:xfrm>
            <a:off x="6329570" y="2925808"/>
            <a:ext cx="5532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🔍 Supervisor &amp; Work Hours Correlation</a:t>
            </a:r>
          </a:p>
          <a:p>
            <a:endParaRPr lang="en-IN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Supervisor Impact:</a:t>
            </a:r>
            <a:r>
              <a:rPr lang="en-IN" sz="1200" dirty="0"/>
              <a:t> Supervisors such as </a:t>
            </a:r>
            <a:r>
              <a:rPr lang="en-IN" sz="1200" dirty="0" err="1"/>
              <a:t>Hedi</a:t>
            </a:r>
            <a:r>
              <a:rPr lang="en-IN" sz="1200" dirty="0"/>
              <a:t> </a:t>
            </a:r>
            <a:r>
              <a:rPr lang="en-IN" sz="1200" dirty="0" err="1"/>
              <a:t>Elna</a:t>
            </a:r>
            <a:r>
              <a:rPr lang="en-IN" sz="1200" dirty="0"/>
              <a:t> and Myrtie </a:t>
            </a:r>
            <a:r>
              <a:rPr lang="en-IN" sz="1200" dirty="0" err="1"/>
              <a:t>Brana</a:t>
            </a:r>
            <a:r>
              <a:rPr lang="en-IN" sz="1200" dirty="0"/>
              <a:t> have the highest termination rates. 🕵️‍♀️ This may highlight a need for improved supervisory practices.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Work Hours Analysis:</a:t>
            </a:r>
            <a:r>
              <a:rPr lang="en-IN" sz="1200" dirty="0"/>
              <a:t> The scatter plot shows a link between available work hours and resignation status, indicating potential issues with workload management. ⏳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Strategic Insight:</a:t>
            </a:r>
            <a:r>
              <a:rPr lang="en-IN" sz="1200" dirty="0"/>
              <a:t> Focus on leadership training and review workload distribution to enhance employee satisfaction and reduce resignations. 🧠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16337-4E20-5D7F-1616-F7660CADF653}"/>
              </a:ext>
            </a:extLst>
          </p:cNvPr>
          <p:cNvSpPr txBox="1"/>
          <p:nvPr/>
        </p:nvSpPr>
        <p:spPr>
          <a:xfrm>
            <a:off x="6329570" y="4880020"/>
            <a:ext cx="588054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📊 Profit Centre Analysis</a:t>
            </a:r>
          </a:p>
          <a:p>
            <a:endParaRPr lang="en-IN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Termination Distribution:</a:t>
            </a:r>
            <a:r>
              <a:rPr lang="en-IN" sz="1200" dirty="0"/>
              <a:t> Profit Centre 4 has the highest termination count, followed by Profit Centres 1 and 2.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Strategic Insight:</a:t>
            </a:r>
            <a:r>
              <a:rPr lang="en-IN" sz="1200" dirty="0"/>
              <a:t> Reallocate Resources: Consider redistributing resources or offering additional support to high-attrition centres to stabilize them and reduce turnover.</a:t>
            </a:r>
          </a:p>
          <a:p>
            <a:endParaRPr lang="en-IN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157641-9D55-FAC8-26E8-655C8120E70B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6096000" y="523220"/>
            <a:ext cx="0" cy="631118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037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2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E82A16-F5B0-B3FD-8FD9-6AE9530628CF}"/>
              </a:ext>
            </a:extLst>
          </p:cNvPr>
          <p:cNvSpPr txBox="1"/>
          <p:nvPr/>
        </p:nvSpPr>
        <p:spPr>
          <a:xfrm>
            <a:off x="303075" y="1093362"/>
            <a:ext cx="499028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IN" sz="1200" b="1" dirty="0"/>
              <a:t>Optimize Resource Allocation 🚀</a:t>
            </a:r>
          </a:p>
          <a:p>
            <a:endParaRPr lang="en-IN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Maximize Utilization</a:t>
            </a:r>
            <a:r>
              <a:rPr lang="en-IN" sz="1200" dirty="0"/>
              <a:t>: Align workload distribution with employee strengths and capacities to ensure maximum efficiency and productivity. 🔄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200" b="1" dirty="0"/>
              <a:t>Engage Low Performers</a:t>
            </a:r>
            <a:r>
              <a:rPr lang="en-IN" sz="1200" dirty="0"/>
              <a:t>: Identify underperforming teams or individuals and provide them with targeted support or training to elevate their performance. 📈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1DC909-29AD-BFCD-B3E3-B00CF610AD76}"/>
              </a:ext>
            </a:extLst>
          </p:cNvPr>
          <p:cNvSpPr txBox="1"/>
          <p:nvPr/>
        </p:nvSpPr>
        <p:spPr>
          <a:xfrm>
            <a:off x="0" y="6789"/>
            <a:ext cx="12192000" cy="523220"/>
          </a:xfrm>
          <a:prstGeom prst="rect">
            <a:avLst/>
          </a:prstGeom>
          <a:pattFill prst="pct20">
            <a:fgClr>
              <a:srgbClr val="FFFF00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🌟 </a:t>
            </a:r>
            <a:r>
              <a:rPr lang="en-IN" sz="2800" b="1" dirty="0"/>
              <a:t>Comprehensive Business Strategies for Workforce Optimization</a:t>
            </a:r>
            <a:r>
              <a:rPr lang="en-IN" sz="2800" dirty="0"/>
              <a:t> 🌟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34EBEA-51D4-2FEE-D85B-11B49CBD4BC6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12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2CF910E-2C0A-9762-958C-6E849B163446}"/>
              </a:ext>
            </a:extLst>
          </p:cNvPr>
          <p:cNvCxnSpPr>
            <a:cxnSpLocks/>
          </p:cNvCxnSpPr>
          <p:nvPr/>
        </p:nvCxnSpPr>
        <p:spPr>
          <a:xfrm>
            <a:off x="6096000" y="530009"/>
            <a:ext cx="0" cy="631856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178A20-C343-868E-ABA2-F5725BBBD036}"/>
              </a:ext>
            </a:extLst>
          </p:cNvPr>
          <p:cNvSpPr txBox="1"/>
          <p:nvPr/>
        </p:nvSpPr>
        <p:spPr>
          <a:xfrm>
            <a:off x="303075" y="2840761"/>
            <a:ext cx="532384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2. Enhance Leadership Practices 🧠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Leadership Audits</a:t>
            </a:r>
            <a:r>
              <a:rPr lang="en-IN" sz="1100" dirty="0"/>
              <a:t>: Regularly evaluate leadership practices, especially at senior levels (Level 7 and 8), to ensure effective management and team support. 🕵️‍♂️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Mentorship Programs</a:t>
            </a:r>
            <a:r>
              <a:rPr lang="en-IN" sz="1100" dirty="0"/>
              <a:t>: Implement robust mentorship and leadership development programs to prepare mid-level employees (Levels 6 and 7) for higher roles, reducing turnover in critical positions. 👩‍🏫</a:t>
            </a: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A6BEA-6813-29A9-A7ED-DB645B512998}"/>
              </a:ext>
            </a:extLst>
          </p:cNvPr>
          <p:cNvSpPr txBox="1"/>
          <p:nvPr/>
        </p:nvSpPr>
        <p:spPr>
          <a:xfrm>
            <a:off x="303075" y="4902864"/>
            <a:ext cx="5323828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3. Focus on Mid-Career Development 🌱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Career Path Clarity</a:t>
            </a:r>
            <a:r>
              <a:rPr lang="en-IN" sz="1100" dirty="0"/>
              <a:t>: Provide transparent career progression paths and growth opportunities, particularly for employees in the 31-40 age group, to prevent them from seeking opportunities elsewhere. 🎯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Mid-Career Programs</a:t>
            </a:r>
            <a:r>
              <a:rPr lang="en-IN" sz="1100" dirty="0"/>
              <a:t>: Offer specialized programs to rejuvenate enthusiasm among mid-career employees, aligning their goals with the company’s vision. 🌟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AF505D-1B11-0724-6353-7B38C010D2FF}"/>
              </a:ext>
            </a:extLst>
          </p:cNvPr>
          <p:cNvSpPr txBox="1"/>
          <p:nvPr/>
        </p:nvSpPr>
        <p:spPr>
          <a:xfrm>
            <a:off x="6565086" y="1093362"/>
            <a:ext cx="5019039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4. Address Regional Discrepancies 🌍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Targeted Regional Support</a:t>
            </a:r>
            <a:r>
              <a:rPr lang="en-IN" sz="1100" dirty="0"/>
              <a:t>: Tailor management practices and resources to the unique needs of each region, especially in high-attrition areas like Location 7. 🌐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Regional Leadership Reviews</a:t>
            </a:r>
            <a:r>
              <a:rPr lang="en-IN" sz="1100" dirty="0"/>
              <a:t>: Conduct regular assessments of local leadership in regions with high attrition and make necessary adjustments to enhance management effectiveness. 🔄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840510-A3C9-DC44-1E6A-D8004F56A790}"/>
              </a:ext>
            </a:extLst>
          </p:cNvPr>
          <p:cNvSpPr txBox="1"/>
          <p:nvPr/>
        </p:nvSpPr>
        <p:spPr>
          <a:xfrm>
            <a:off x="6565086" y="2840761"/>
            <a:ext cx="450087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5. Develop Customized Retention Programs 🎯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Gender-Specific Strategies</a:t>
            </a:r>
            <a:r>
              <a:rPr lang="en-IN" sz="1100" dirty="0"/>
              <a:t>: Design retention programs that cater to the diverse needs of male and female employees. For instance, offer flexible work arrangements for women and more aggressive career development programs for men. 🌈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Holistic Support Systems</a:t>
            </a:r>
            <a:r>
              <a:rPr lang="en-IN" sz="1100" dirty="0"/>
              <a:t>: Implement comprehensive support systems that address both career and personal needs, such as mentorship programs, wellness initiatives, and flexible working conditions. 🧘‍♀️</a:t>
            </a:r>
          </a:p>
          <a:p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27ADC4-D5DB-0BB4-7B7F-79CFAB7ED69A}"/>
              </a:ext>
            </a:extLst>
          </p:cNvPr>
          <p:cNvSpPr txBox="1"/>
          <p:nvPr/>
        </p:nvSpPr>
        <p:spPr>
          <a:xfrm>
            <a:off x="6512560" y="4887351"/>
            <a:ext cx="5303518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6. Conduct Operational Audits and Resource Reallocation 🔍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Profit Centre Audits</a:t>
            </a:r>
            <a:r>
              <a:rPr lang="en-IN" sz="1100" dirty="0"/>
              <a:t>: Perform in-depth operational audits of high-attrition profit centres (e.g., Profit Centre 4) to identify and resolve underlying issues like workload distribution, employee satisfaction, or leadership effectiveness. 📊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Resource Redistribution</a:t>
            </a:r>
            <a:r>
              <a:rPr lang="en-IN" sz="1100" dirty="0"/>
              <a:t>: Reallocate resources or provide additional support to stabilize high-attrition centre, thereby reducing turnover and enhancing operational efficiency. 💼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0653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37435B-ADB3-1CDA-C8D8-0F40F9BA2CF6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pattFill prst="pct40">
            <a:fgClr>
              <a:srgbClr val="FFCCFF"/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🏆 </a:t>
            </a:r>
            <a:r>
              <a:rPr lang="en-IN" sz="2800" b="1" dirty="0"/>
              <a:t>Conclusion: Optimizing Employee Retention with Python &amp; Power BI</a:t>
            </a:r>
            <a:endParaRPr lang="en-IN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59468-633D-7F83-71FE-A7B614FAD7CD}"/>
              </a:ext>
            </a:extLst>
          </p:cNvPr>
          <p:cNvSpPr txBox="1"/>
          <p:nvPr/>
        </p:nvSpPr>
        <p:spPr>
          <a:xfrm>
            <a:off x="640297" y="970552"/>
            <a:ext cx="10759223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Project Summary:</a:t>
            </a:r>
          </a:p>
          <a:p>
            <a:endParaRPr lang="en-IN" sz="1600" dirty="0"/>
          </a:p>
          <a:p>
            <a:r>
              <a:rPr lang="en-IN" sz="1600" dirty="0"/>
              <a:t>This project harnesses Python and Power BI to effectively tackle the challenge of employee attrition by providing comprehensive, actionable insights.</a:t>
            </a:r>
          </a:p>
          <a:p>
            <a:endParaRPr lang="en-IN" sz="1600" dirty="0"/>
          </a:p>
          <a:p>
            <a:r>
              <a:rPr lang="en-IN" sz="1600" b="1" dirty="0"/>
              <a:t>Key Achievements:</a:t>
            </a:r>
          </a:p>
          <a:p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/>
              <a:t>Advanced Analysis:</a:t>
            </a:r>
            <a:r>
              <a:rPr lang="en-IN" sz="1600" dirty="0"/>
              <a:t> Python enables detailed data exploration and predictive modelling to identify factors contributing to attrition.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/>
              <a:t>Clear Visualization:</a:t>
            </a:r>
            <a:r>
              <a:rPr lang="en-IN" sz="1600" dirty="0"/>
              <a:t> Power BI transforms complex data into intuitive dashboards, highlighting key metrics and trends.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b="1" dirty="0"/>
              <a:t>Targeted Strategies:</a:t>
            </a:r>
            <a:r>
              <a:rPr lang="en-IN" sz="1600" dirty="0"/>
              <a:t> Insights from both Python and Power BI facilitate the development of specific, data-driven strategies to address high attrition areas and enhance employee retention.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r>
              <a:rPr lang="en-IN" sz="1600" b="1" dirty="0"/>
              <a:t>Outcome:</a:t>
            </a:r>
            <a:r>
              <a:rPr lang="en-IN" sz="1600" dirty="0"/>
              <a:t> By integrating sophisticated data analysis with dynamic visualization, this project empowers the organization to make informed decisions, optimize workforce management, and ultimately reduce employee turnover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7324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F0F00A-9D0C-37E9-7304-C8C99D162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48"/>
            <a:ext cx="12192000" cy="687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55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FCC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F7F611E-BA5C-B2EA-7090-1B1AAA0729BB}"/>
              </a:ext>
            </a:extLst>
          </p:cNvPr>
          <p:cNvSpPr txBox="1">
            <a:spLocks/>
          </p:cNvSpPr>
          <p:nvPr/>
        </p:nvSpPr>
        <p:spPr>
          <a:xfrm>
            <a:off x="10868" y="7900"/>
            <a:ext cx="12192000" cy="830997"/>
          </a:xfrm>
          <a:prstGeom prst="rect">
            <a:avLst/>
          </a:prstGeom>
          <a:solidFill>
            <a:srgbClr val="FFFF00"/>
          </a:solidFill>
          <a:scene3d>
            <a:camera prst="orthographicFront"/>
            <a:lightRig rig="threePt" dir="t"/>
          </a:scene3d>
          <a:sp3d>
            <a:bevelB w="101600" prst="riblet"/>
          </a:sp3d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</a:t>
            </a: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Analysis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4F6D00-A2F8-D78B-96C3-F4FE31006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214" y="291073"/>
            <a:ext cx="4086225" cy="0"/>
          </a:xfrm>
          <a:prstGeom prst="line">
            <a:avLst/>
          </a:prstGeom>
          <a:ln>
            <a:solidFill>
              <a:srgbClr val="FF00FF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019A63D-14C6-ED9C-243C-2D0635DF3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38016" y="291073"/>
            <a:ext cx="4050552" cy="0"/>
          </a:xfrm>
          <a:prstGeom prst="line">
            <a:avLst/>
          </a:prstGeom>
          <a:ln>
            <a:solidFill>
              <a:srgbClr val="FF00FF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9F3EB3F3-5413-E3E0-0F5A-16F99AFEE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41958" y="2415443"/>
            <a:ext cx="2708084" cy="269716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glow rad="127000">
              <a:schemeClr val="bg2">
                <a:lumMod val="25000"/>
                <a:alpha val="99000"/>
              </a:schemeClr>
            </a:glow>
            <a:outerShdw blurRad="50800" dist="50800" dir="5400000" algn="ctr" rotWithShape="0">
              <a:schemeClr val="tx1">
                <a:lumMod val="75000"/>
                <a:lumOff val="25000"/>
              </a:schemeClr>
            </a:outerShdw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+mj-lt"/>
              </a:rPr>
              <a:t>PROJECT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2F9F63-FB52-5927-E306-03BD28536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99595" y="1254347"/>
            <a:ext cx="4992810" cy="50193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9116DD8-A36C-3BA6-F49D-FFC2CF4C6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50042" y="1607785"/>
            <a:ext cx="2798723" cy="47751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Introduction </a:t>
            </a:r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797F91-BFDF-373A-7FEE-B0C331E36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41781" y="1466720"/>
            <a:ext cx="754865" cy="74099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22CBF2-6F27-4073-A725-900B5CF0934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314271" y="1607785"/>
            <a:ext cx="409884" cy="407913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BAE14EB-C97A-A1F5-5EBA-43ABFF36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449716" y="2913947"/>
            <a:ext cx="3059056" cy="5394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</a:t>
            </a:r>
            <a:r>
              <a:rPr lang="en-IN" sz="1600" dirty="0"/>
              <a:t>Overview </a:t>
            </a:r>
            <a:endParaRPr lang="en-US" sz="16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E1C2D5-C4BF-05FC-A03F-D64FF1069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02633" y="2871053"/>
            <a:ext cx="779543" cy="65896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4665" descr="Icon of graph. ">
            <a:extLst>
              <a:ext uri="{FF2B5EF4-FFF2-40B4-BE49-F238E27FC236}">
                <a16:creationId xmlns:a16="http://schemas.microsoft.com/office/drawing/2014/main" id="{8410E6CD-2649-FB17-1927-0332ECBFB897}"/>
              </a:ext>
            </a:extLst>
          </p:cNvPr>
          <p:cNvSpPr>
            <a:spLocks/>
          </p:cNvSpPr>
          <p:nvPr/>
        </p:nvSpPr>
        <p:spPr bwMode="auto">
          <a:xfrm>
            <a:off x="8343489" y="3022447"/>
            <a:ext cx="505914" cy="356177"/>
          </a:xfrm>
          <a:custGeom>
            <a:avLst/>
            <a:gdLst>
              <a:gd name="T0" fmla="*/ 761 w 904"/>
              <a:gd name="T1" fmla="*/ 213 h 903"/>
              <a:gd name="T2" fmla="*/ 754 w 904"/>
              <a:gd name="T3" fmla="*/ 225 h 903"/>
              <a:gd name="T4" fmla="*/ 576 w 904"/>
              <a:gd name="T5" fmla="*/ 277 h 903"/>
              <a:gd name="T6" fmla="*/ 498 w 904"/>
              <a:gd name="T7" fmla="*/ 298 h 903"/>
              <a:gd name="T8" fmla="*/ 431 w 904"/>
              <a:gd name="T9" fmla="*/ 329 h 903"/>
              <a:gd name="T10" fmla="*/ 578 w 904"/>
              <a:gd name="T11" fmla="*/ 170 h 903"/>
              <a:gd name="T12" fmla="*/ 618 w 904"/>
              <a:gd name="T13" fmla="*/ 180 h 903"/>
              <a:gd name="T14" fmla="*/ 661 w 904"/>
              <a:gd name="T15" fmla="*/ 169 h 903"/>
              <a:gd name="T16" fmla="*/ 693 w 904"/>
              <a:gd name="T17" fmla="*/ 141 h 903"/>
              <a:gd name="T18" fmla="*/ 707 w 904"/>
              <a:gd name="T19" fmla="*/ 99 h 903"/>
              <a:gd name="T20" fmla="*/ 701 w 904"/>
              <a:gd name="T21" fmla="*/ 55 h 903"/>
              <a:gd name="T22" fmla="*/ 676 w 904"/>
              <a:gd name="T23" fmla="*/ 20 h 903"/>
              <a:gd name="T24" fmla="*/ 636 w 904"/>
              <a:gd name="T25" fmla="*/ 2 h 903"/>
              <a:gd name="T26" fmla="*/ 591 w 904"/>
              <a:gd name="T27" fmla="*/ 4 h 903"/>
              <a:gd name="T28" fmla="*/ 554 w 904"/>
              <a:gd name="T29" fmla="*/ 25 h 903"/>
              <a:gd name="T30" fmla="*/ 531 w 904"/>
              <a:gd name="T31" fmla="*/ 63 h 903"/>
              <a:gd name="T32" fmla="*/ 532 w 904"/>
              <a:gd name="T33" fmla="*/ 118 h 903"/>
              <a:gd name="T34" fmla="*/ 369 w 904"/>
              <a:gd name="T35" fmla="*/ 289 h 903"/>
              <a:gd name="T36" fmla="*/ 325 w 904"/>
              <a:gd name="T37" fmla="*/ 289 h 903"/>
              <a:gd name="T38" fmla="*/ 294 w 904"/>
              <a:gd name="T39" fmla="*/ 308 h 903"/>
              <a:gd name="T40" fmla="*/ 275 w 904"/>
              <a:gd name="T41" fmla="*/ 338 h 903"/>
              <a:gd name="T42" fmla="*/ 275 w 904"/>
              <a:gd name="T43" fmla="*/ 383 h 903"/>
              <a:gd name="T44" fmla="*/ 113 w 904"/>
              <a:gd name="T45" fmla="*/ 545 h 903"/>
              <a:gd name="T46" fmla="*/ 64 w 904"/>
              <a:gd name="T47" fmla="*/ 546 h 903"/>
              <a:gd name="T48" fmla="*/ 26 w 904"/>
              <a:gd name="T49" fmla="*/ 568 h 903"/>
              <a:gd name="T50" fmla="*/ 5 w 904"/>
              <a:gd name="T51" fmla="*/ 605 h 903"/>
              <a:gd name="T52" fmla="*/ 3 w 904"/>
              <a:gd name="T53" fmla="*/ 650 h 903"/>
              <a:gd name="T54" fmla="*/ 21 w 904"/>
              <a:gd name="T55" fmla="*/ 690 h 903"/>
              <a:gd name="T56" fmla="*/ 56 w 904"/>
              <a:gd name="T57" fmla="*/ 716 h 903"/>
              <a:gd name="T58" fmla="*/ 100 w 904"/>
              <a:gd name="T59" fmla="*/ 722 h 903"/>
              <a:gd name="T60" fmla="*/ 142 w 904"/>
              <a:gd name="T61" fmla="*/ 706 h 903"/>
              <a:gd name="T62" fmla="*/ 170 w 904"/>
              <a:gd name="T63" fmla="*/ 675 h 903"/>
              <a:gd name="T64" fmla="*/ 181 w 904"/>
              <a:gd name="T65" fmla="*/ 632 h 903"/>
              <a:gd name="T66" fmla="*/ 171 w 904"/>
              <a:gd name="T67" fmla="*/ 591 h 903"/>
              <a:gd name="T68" fmla="*/ 316 w 904"/>
              <a:gd name="T69" fmla="*/ 430 h 903"/>
              <a:gd name="T70" fmla="*/ 286 w 904"/>
              <a:gd name="T71" fmla="*/ 538 h 903"/>
              <a:gd name="T72" fmla="*/ 271 w 904"/>
              <a:gd name="T73" fmla="*/ 753 h 903"/>
              <a:gd name="T74" fmla="*/ 216 w 904"/>
              <a:gd name="T75" fmla="*/ 757 h 903"/>
              <a:gd name="T76" fmla="*/ 212 w 904"/>
              <a:gd name="T77" fmla="*/ 888 h 903"/>
              <a:gd name="T78" fmla="*/ 218 w 904"/>
              <a:gd name="T79" fmla="*/ 901 h 903"/>
              <a:gd name="T80" fmla="*/ 349 w 904"/>
              <a:gd name="T81" fmla="*/ 903 h 903"/>
              <a:gd name="T82" fmla="*/ 361 w 904"/>
              <a:gd name="T83" fmla="*/ 894 h 903"/>
              <a:gd name="T84" fmla="*/ 361 w 904"/>
              <a:gd name="T85" fmla="*/ 762 h 903"/>
              <a:gd name="T86" fmla="*/ 349 w 904"/>
              <a:gd name="T87" fmla="*/ 753 h 903"/>
              <a:gd name="T88" fmla="*/ 305 w 904"/>
              <a:gd name="T89" fmla="*/ 597 h 903"/>
              <a:gd name="T90" fmla="*/ 343 w 904"/>
              <a:gd name="T91" fmla="*/ 469 h 903"/>
              <a:gd name="T92" fmla="*/ 383 w 904"/>
              <a:gd name="T93" fmla="*/ 426 h 903"/>
              <a:gd name="T94" fmla="*/ 418 w 904"/>
              <a:gd name="T95" fmla="*/ 383 h 903"/>
              <a:gd name="T96" fmla="*/ 471 w 904"/>
              <a:gd name="T97" fmla="*/ 342 h 903"/>
              <a:gd name="T98" fmla="*/ 544 w 904"/>
              <a:gd name="T99" fmla="*/ 315 h 903"/>
              <a:gd name="T100" fmla="*/ 627 w 904"/>
              <a:gd name="T101" fmla="*/ 302 h 903"/>
              <a:gd name="T102" fmla="*/ 754 w 904"/>
              <a:gd name="T103" fmla="*/ 348 h 903"/>
              <a:gd name="T104" fmla="*/ 763 w 904"/>
              <a:gd name="T105" fmla="*/ 360 h 903"/>
              <a:gd name="T106" fmla="*/ 895 w 904"/>
              <a:gd name="T107" fmla="*/ 360 h 903"/>
              <a:gd name="T108" fmla="*/ 904 w 904"/>
              <a:gd name="T109" fmla="*/ 348 h 903"/>
              <a:gd name="T110" fmla="*/ 902 w 904"/>
              <a:gd name="T111" fmla="*/ 217 h 903"/>
              <a:gd name="T112" fmla="*/ 889 w 904"/>
              <a:gd name="T113" fmla="*/ 21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04" h="903">
                <a:moveTo>
                  <a:pt x="889" y="211"/>
                </a:moveTo>
                <a:lnTo>
                  <a:pt x="768" y="211"/>
                </a:lnTo>
                <a:lnTo>
                  <a:pt x="765" y="211"/>
                </a:lnTo>
                <a:lnTo>
                  <a:pt x="763" y="212"/>
                </a:lnTo>
                <a:lnTo>
                  <a:pt x="761" y="213"/>
                </a:lnTo>
                <a:lnTo>
                  <a:pt x="758" y="215"/>
                </a:lnTo>
                <a:lnTo>
                  <a:pt x="756" y="217"/>
                </a:lnTo>
                <a:lnTo>
                  <a:pt x="755" y="220"/>
                </a:lnTo>
                <a:lnTo>
                  <a:pt x="754" y="222"/>
                </a:lnTo>
                <a:lnTo>
                  <a:pt x="754" y="225"/>
                </a:lnTo>
                <a:lnTo>
                  <a:pt x="754" y="271"/>
                </a:lnTo>
                <a:lnTo>
                  <a:pt x="663" y="271"/>
                </a:lnTo>
                <a:lnTo>
                  <a:pt x="627" y="272"/>
                </a:lnTo>
                <a:lnTo>
                  <a:pt x="593" y="275"/>
                </a:lnTo>
                <a:lnTo>
                  <a:pt x="576" y="277"/>
                </a:lnTo>
                <a:lnTo>
                  <a:pt x="561" y="281"/>
                </a:lnTo>
                <a:lnTo>
                  <a:pt x="545" y="284"/>
                </a:lnTo>
                <a:lnTo>
                  <a:pt x="529" y="287"/>
                </a:lnTo>
                <a:lnTo>
                  <a:pt x="513" y="292"/>
                </a:lnTo>
                <a:lnTo>
                  <a:pt x="498" y="298"/>
                </a:lnTo>
                <a:lnTo>
                  <a:pt x="484" y="302"/>
                </a:lnTo>
                <a:lnTo>
                  <a:pt x="470" y="309"/>
                </a:lnTo>
                <a:lnTo>
                  <a:pt x="457" y="315"/>
                </a:lnTo>
                <a:lnTo>
                  <a:pt x="443" y="323"/>
                </a:lnTo>
                <a:lnTo>
                  <a:pt x="431" y="329"/>
                </a:lnTo>
                <a:lnTo>
                  <a:pt x="418" y="337"/>
                </a:lnTo>
                <a:lnTo>
                  <a:pt x="415" y="328"/>
                </a:lnTo>
                <a:lnTo>
                  <a:pt x="409" y="319"/>
                </a:lnTo>
                <a:lnTo>
                  <a:pt x="565" y="163"/>
                </a:lnTo>
                <a:lnTo>
                  <a:pt x="578" y="170"/>
                </a:lnTo>
                <a:lnTo>
                  <a:pt x="590" y="176"/>
                </a:lnTo>
                <a:lnTo>
                  <a:pt x="597" y="178"/>
                </a:lnTo>
                <a:lnTo>
                  <a:pt x="604" y="179"/>
                </a:lnTo>
                <a:lnTo>
                  <a:pt x="610" y="180"/>
                </a:lnTo>
                <a:lnTo>
                  <a:pt x="618" y="180"/>
                </a:lnTo>
                <a:lnTo>
                  <a:pt x="627" y="180"/>
                </a:lnTo>
                <a:lnTo>
                  <a:pt x="636" y="178"/>
                </a:lnTo>
                <a:lnTo>
                  <a:pt x="644" y="176"/>
                </a:lnTo>
                <a:lnTo>
                  <a:pt x="653" y="173"/>
                </a:lnTo>
                <a:lnTo>
                  <a:pt x="661" y="169"/>
                </a:lnTo>
                <a:lnTo>
                  <a:pt x="668" y="164"/>
                </a:lnTo>
                <a:lnTo>
                  <a:pt x="676" y="160"/>
                </a:lnTo>
                <a:lnTo>
                  <a:pt x="681" y="154"/>
                </a:lnTo>
                <a:lnTo>
                  <a:pt x="687" y="147"/>
                </a:lnTo>
                <a:lnTo>
                  <a:pt x="693" y="141"/>
                </a:lnTo>
                <a:lnTo>
                  <a:pt x="697" y="133"/>
                </a:lnTo>
                <a:lnTo>
                  <a:pt x="701" y="125"/>
                </a:lnTo>
                <a:lnTo>
                  <a:pt x="704" y="117"/>
                </a:lnTo>
                <a:lnTo>
                  <a:pt x="706" y="108"/>
                </a:lnTo>
                <a:lnTo>
                  <a:pt x="707" y="99"/>
                </a:lnTo>
                <a:lnTo>
                  <a:pt x="709" y="90"/>
                </a:lnTo>
                <a:lnTo>
                  <a:pt x="707" y="81"/>
                </a:lnTo>
                <a:lnTo>
                  <a:pt x="706" y="72"/>
                </a:lnTo>
                <a:lnTo>
                  <a:pt x="704" y="63"/>
                </a:lnTo>
                <a:lnTo>
                  <a:pt x="701" y="55"/>
                </a:lnTo>
                <a:lnTo>
                  <a:pt x="697" y="47"/>
                </a:lnTo>
                <a:lnTo>
                  <a:pt x="693" y="39"/>
                </a:lnTo>
                <a:lnTo>
                  <a:pt x="687" y="32"/>
                </a:lnTo>
                <a:lnTo>
                  <a:pt x="681" y="25"/>
                </a:lnTo>
                <a:lnTo>
                  <a:pt x="676" y="20"/>
                </a:lnTo>
                <a:lnTo>
                  <a:pt x="668" y="15"/>
                </a:lnTo>
                <a:lnTo>
                  <a:pt x="661" y="11"/>
                </a:lnTo>
                <a:lnTo>
                  <a:pt x="653" y="6"/>
                </a:lnTo>
                <a:lnTo>
                  <a:pt x="644" y="4"/>
                </a:lnTo>
                <a:lnTo>
                  <a:pt x="636" y="2"/>
                </a:lnTo>
                <a:lnTo>
                  <a:pt x="627" y="0"/>
                </a:lnTo>
                <a:lnTo>
                  <a:pt x="618" y="0"/>
                </a:lnTo>
                <a:lnTo>
                  <a:pt x="609" y="0"/>
                </a:lnTo>
                <a:lnTo>
                  <a:pt x="600" y="2"/>
                </a:lnTo>
                <a:lnTo>
                  <a:pt x="591" y="4"/>
                </a:lnTo>
                <a:lnTo>
                  <a:pt x="583" y="6"/>
                </a:lnTo>
                <a:lnTo>
                  <a:pt x="575" y="11"/>
                </a:lnTo>
                <a:lnTo>
                  <a:pt x="567" y="15"/>
                </a:lnTo>
                <a:lnTo>
                  <a:pt x="561" y="20"/>
                </a:lnTo>
                <a:lnTo>
                  <a:pt x="554" y="25"/>
                </a:lnTo>
                <a:lnTo>
                  <a:pt x="548" y="32"/>
                </a:lnTo>
                <a:lnTo>
                  <a:pt x="543" y="39"/>
                </a:lnTo>
                <a:lnTo>
                  <a:pt x="538" y="47"/>
                </a:lnTo>
                <a:lnTo>
                  <a:pt x="535" y="55"/>
                </a:lnTo>
                <a:lnTo>
                  <a:pt x="531" y="63"/>
                </a:lnTo>
                <a:lnTo>
                  <a:pt x="529" y="72"/>
                </a:lnTo>
                <a:lnTo>
                  <a:pt x="528" y="81"/>
                </a:lnTo>
                <a:lnTo>
                  <a:pt x="528" y="90"/>
                </a:lnTo>
                <a:lnTo>
                  <a:pt x="529" y="105"/>
                </a:lnTo>
                <a:lnTo>
                  <a:pt x="532" y="118"/>
                </a:lnTo>
                <a:lnTo>
                  <a:pt x="537" y="131"/>
                </a:lnTo>
                <a:lnTo>
                  <a:pt x="545" y="142"/>
                </a:lnTo>
                <a:lnTo>
                  <a:pt x="388" y="298"/>
                </a:lnTo>
                <a:lnTo>
                  <a:pt x="379" y="293"/>
                </a:lnTo>
                <a:lnTo>
                  <a:pt x="369" y="289"/>
                </a:lnTo>
                <a:lnTo>
                  <a:pt x="358" y="286"/>
                </a:lnTo>
                <a:lnTo>
                  <a:pt x="347" y="285"/>
                </a:lnTo>
                <a:lnTo>
                  <a:pt x="339" y="286"/>
                </a:lnTo>
                <a:lnTo>
                  <a:pt x="331" y="287"/>
                </a:lnTo>
                <a:lnTo>
                  <a:pt x="325" y="289"/>
                </a:lnTo>
                <a:lnTo>
                  <a:pt x="318" y="292"/>
                </a:lnTo>
                <a:lnTo>
                  <a:pt x="311" y="294"/>
                </a:lnTo>
                <a:lnTo>
                  <a:pt x="304" y="299"/>
                </a:lnTo>
                <a:lnTo>
                  <a:pt x="299" y="303"/>
                </a:lnTo>
                <a:lnTo>
                  <a:pt x="294" y="308"/>
                </a:lnTo>
                <a:lnTo>
                  <a:pt x="288" y="313"/>
                </a:lnTo>
                <a:lnTo>
                  <a:pt x="284" y="319"/>
                </a:lnTo>
                <a:lnTo>
                  <a:pt x="281" y="325"/>
                </a:lnTo>
                <a:lnTo>
                  <a:pt x="277" y="332"/>
                </a:lnTo>
                <a:lnTo>
                  <a:pt x="275" y="338"/>
                </a:lnTo>
                <a:lnTo>
                  <a:pt x="273" y="346"/>
                </a:lnTo>
                <a:lnTo>
                  <a:pt x="271" y="353"/>
                </a:lnTo>
                <a:lnTo>
                  <a:pt x="271" y="361"/>
                </a:lnTo>
                <a:lnTo>
                  <a:pt x="273" y="372"/>
                </a:lnTo>
                <a:lnTo>
                  <a:pt x="275" y="383"/>
                </a:lnTo>
                <a:lnTo>
                  <a:pt x="278" y="393"/>
                </a:lnTo>
                <a:lnTo>
                  <a:pt x="284" y="403"/>
                </a:lnTo>
                <a:lnTo>
                  <a:pt x="134" y="553"/>
                </a:lnTo>
                <a:lnTo>
                  <a:pt x="124" y="547"/>
                </a:lnTo>
                <a:lnTo>
                  <a:pt x="113" y="545"/>
                </a:lnTo>
                <a:lnTo>
                  <a:pt x="102" y="543"/>
                </a:lnTo>
                <a:lnTo>
                  <a:pt x="91" y="542"/>
                </a:lnTo>
                <a:lnTo>
                  <a:pt x="82" y="542"/>
                </a:lnTo>
                <a:lnTo>
                  <a:pt x="73" y="544"/>
                </a:lnTo>
                <a:lnTo>
                  <a:pt x="64" y="546"/>
                </a:lnTo>
                <a:lnTo>
                  <a:pt x="56" y="548"/>
                </a:lnTo>
                <a:lnTo>
                  <a:pt x="48" y="553"/>
                </a:lnTo>
                <a:lnTo>
                  <a:pt x="40" y="557"/>
                </a:lnTo>
                <a:lnTo>
                  <a:pt x="33" y="562"/>
                </a:lnTo>
                <a:lnTo>
                  <a:pt x="26" y="568"/>
                </a:lnTo>
                <a:lnTo>
                  <a:pt x="21" y="574"/>
                </a:lnTo>
                <a:lnTo>
                  <a:pt x="16" y="581"/>
                </a:lnTo>
                <a:lnTo>
                  <a:pt x="12" y="589"/>
                </a:lnTo>
                <a:lnTo>
                  <a:pt x="7" y="597"/>
                </a:lnTo>
                <a:lnTo>
                  <a:pt x="5" y="605"/>
                </a:lnTo>
                <a:lnTo>
                  <a:pt x="3" y="614"/>
                </a:lnTo>
                <a:lnTo>
                  <a:pt x="0" y="623"/>
                </a:lnTo>
                <a:lnTo>
                  <a:pt x="0" y="632"/>
                </a:lnTo>
                <a:lnTo>
                  <a:pt x="0" y="641"/>
                </a:lnTo>
                <a:lnTo>
                  <a:pt x="3" y="650"/>
                </a:lnTo>
                <a:lnTo>
                  <a:pt x="5" y="659"/>
                </a:lnTo>
                <a:lnTo>
                  <a:pt x="7" y="667"/>
                </a:lnTo>
                <a:lnTo>
                  <a:pt x="12" y="675"/>
                </a:lnTo>
                <a:lnTo>
                  <a:pt x="16" y="683"/>
                </a:lnTo>
                <a:lnTo>
                  <a:pt x="21" y="690"/>
                </a:lnTo>
                <a:lnTo>
                  <a:pt x="26" y="696"/>
                </a:lnTo>
                <a:lnTo>
                  <a:pt x="33" y="702"/>
                </a:lnTo>
                <a:lnTo>
                  <a:pt x="40" y="706"/>
                </a:lnTo>
                <a:lnTo>
                  <a:pt x="48" y="711"/>
                </a:lnTo>
                <a:lnTo>
                  <a:pt x="56" y="716"/>
                </a:lnTo>
                <a:lnTo>
                  <a:pt x="64" y="718"/>
                </a:lnTo>
                <a:lnTo>
                  <a:pt x="73" y="720"/>
                </a:lnTo>
                <a:lnTo>
                  <a:pt x="82" y="722"/>
                </a:lnTo>
                <a:lnTo>
                  <a:pt x="91" y="722"/>
                </a:lnTo>
                <a:lnTo>
                  <a:pt x="100" y="722"/>
                </a:lnTo>
                <a:lnTo>
                  <a:pt x="109" y="720"/>
                </a:lnTo>
                <a:lnTo>
                  <a:pt x="118" y="718"/>
                </a:lnTo>
                <a:lnTo>
                  <a:pt x="126" y="716"/>
                </a:lnTo>
                <a:lnTo>
                  <a:pt x="134" y="711"/>
                </a:lnTo>
                <a:lnTo>
                  <a:pt x="142" y="706"/>
                </a:lnTo>
                <a:lnTo>
                  <a:pt x="148" y="702"/>
                </a:lnTo>
                <a:lnTo>
                  <a:pt x="155" y="696"/>
                </a:lnTo>
                <a:lnTo>
                  <a:pt x="161" y="690"/>
                </a:lnTo>
                <a:lnTo>
                  <a:pt x="165" y="683"/>
                </a:lnTo>
                <a:lnTo>
                  <a:pt x="170" y="675"/>
                </a:lnTo>
                <a:lnTo>
                  <a:pt x="174" y="667"/>
                </a:lnTo>
                <a:lnTo>
                  <a:pt x="177" y="659"/>
                </a:lnTo>
                <a:lnTo>
                  <a:pt x="179" y="650"/>
                </a:lnTo>
                <a:lnTo>
                  <a:pt x="181" y="641"/>
                </a:lnTo>
                <a:lnTo>
                  <a:pt x="181" y="632"/>
                </a:lnTo>
                <a:lnTo>
                  <a:pt x="181" y="623"/>
                </a:lnTo>
                <a:lnTo>
                  <a:pt x="180" y="615"/>
                </a:lnTo>
                <a:lnTo>
                  <a:pt x="178" y="607"/>
                </a:lnTo>
                <a:lnTo>
                  <a:pt x="174" y="599"/>
                </a:lnTo>
                <a:lnTo>
                  <a:pt x="171" y="591"/>
                </a:lnTo>
                <a:lnTo>
                  <a:pt x="168" y="585"/>
                </a:lnTo>
                <a:lnTo>
                  <a:pt x="163" y="578"/>
                </a:lnTo>
                <a:lnTo>
                  <a:pt x="157" y="571"/>
                </a:lnTo>
                <a:lnTo>
                  <a:pt x="305" y="424"/>
                </a:lnTo>
                <a:lnTo>
                  <a:pt x="316" y="430"/>
                </a:lnTo>
                <a:lnTo>
                  <a:pt x="328" y="433"/>
                </a:lnTo>
                <a:lnTo>
                  <a:pt x="314" y="457"/>
                </a:lnTo>
                <a:lnTo>
                  <a:pt x="303" y="483"/>
                </a:lnTo>
                <a:lnTo>
                  <a:pt x="294" y="510"/>
                </a:lnTo>
                <a:lnTo>
                  <a:pt x="286" y="538"/>
                </a:lnTo>
                <a:lnTo>
                  <a:pt x="279" y="568"/>
                </a:lnTo>
                <a:lnTo>
                  <a:pt x="275" y="598"/>
                </a:lnTo>
                <a:lnTo>
                  <a:pt x="273" y="630"/>
                </a:lnTo>
                <a:lnTo>
                  <a:pt x="271" y="662"/>
                </a:lnTo>
                <a:lnTo>
                  <a:pt x="271" y="753"/>
                </a:lnTo>
                <a:lnTo>
                  <a:pt x="226" y="753"/>
                </a:lnTo>
                <a:lnTo>
                  <a:pt x="223" y="753"/>
                </a:lnTo>
                <a:lnTo>
                  <a:pt x="221" y="754"/>
                </a:lnTo>
                <a:lnTo>
                  <a:pt x="218" y="755"/>
                </a:lnTo>
                <a:lnTo>
                  <a:pt x="216" y="757"/>
                </a:lnTo>
                <a:lnTo>
                  <a:pt x="214" y="760"/>
                </a:lnTo>
                <a:lnTo>
                  <a:pt x="213" y="762"/>
                </a:lnTo>
                <a:lnTo>
                  <a:pt x="212" y="764"/>
                </a:lnTo>
                <a:lnTo>
                  <a:pt x="212" y="767"/>
                </a:lnTo>
                <a:lnTo>
                  <a:pt x="212" y="888"/>
                </a:lnTo>
                <a:lnTo>
                  <a:pt x="212" y="891"/>
                </a:lnTo>
                <a:lnTo>
                  <a:pt x="213" y="894"/>
                </a:lnTo>
                <a:lnTo>
                  <a:pt x="214" y="896"/>
                </a:lnTo>
                <a:lnTo>
                  <a:pt x="216" y="898"/>
                </a:lnTo>
                <a:lnTo>
                  <a:pt x="218" y="901"/>
                </a:lnTo>
                <a:lnTo>
                  <a:pt x="221" y="902"/>
                </a:lnTo>
                <a:lnTo>
                  <a:pt x="223" y="903"/>
                </a:lnTo>
                <a:lnTo>
                  <a:pt x="226" y="903"/>
                </a:lnTo>
                <a:lnTo>
                  <a:pt x="347" y="903"/>
                </a:lnTo>
                <a:lnTo>
                  <a:pt x="349" y="903"/>
                </a:lnTo>
                <a:lnTo>
                  <a:pt x="353" y="902"/>
                </a:lnTo>
                <a:lnTo>
                  <a:pt x="355" y="901"/>
                </a:lnTo>
                <a:lnTo>
                  <a:pt x="357" y="898"/>
                </a:lnTo>
                <a:lnTo>
                  <a:pt x="360" y="896"/>
                </a:lnTo>
                <a:lnTo>
                  <a:pt x="361" y="894"/>
                </a:lnTo>
                <a:lnTo>
                  <a:pt x="362" y="891"/>
                </a:lnTo>
                <a:lnTo>
                  <a:pt x="362" y="888"/>
                </a:lnTo>
                <a:lnTo>
                  <a:pt x="362" y="767"/>
                </a:lnTo>
                <a:lnTo>
                  <a:pt x="362" y="764"/>
                </a:lnTo>
                <a:lnTo>
                  <a:pt x="361" y="762"/>
                </a:lnTo>
                <a:lnTo>
                  <a:pt x="360" y="760"/>
                </a:lnTo>
                <a:lnTo>
                  <a:pt x="357" y="757"/>
                </a:lnTo>
                <a:lnTo>
                  <a:pt x="355" y="755"/>
                </a:lnTo>
                <a:lnTo>
                  <a:pt x="353" y="754"/>
                </a:lnTo>
                <a:lnTo>
                  <a:pt x="349" y="753"/>
                </a:lnTo>
                <a:lnTo>
                  <a:pt x="347" y="753"/>
                </a:lnTo>
                <a:lnTo>
                  <a:pt x="302" y="753"/>
                </a:lnTo>
                <a:lnTo>
                  <a:pt x="302" y="662"/>
                </a:lnTo>
                <a:lnTo>
                  <a:pt x="303" y="629"/>
                </a:lnTo>
                <a:lnTo>
                  <a:pt x="305" y="597"/>
                </a:lnTo>
                <a:lnTo>
                  <a:pt x="310" y="566"/>
                </a:lnTo>
                <a:lnTo>
                  <a:pt x="317" y="537"/>
                </a:lnTo>
                <a:lnTo>
                  <a:pt x="326" y="509"/>
                </a:lnTo>
                <a:lnTo>
                  <a:pt x="336" y="482"/>
                </a:lnTo>
                <a:lnTo>
                  <a:pt x="343" y="469"/>
                </a:lnTo>
                <a:lnTo>
                  <a:pt x="348" y="457"/>
                </a:lnTo>
                <a:lnTo>
                  <a:pt x="355" y="446"/>
                </a:lnTo>
                <a:lnTo>
                  <a:pt x="363" y="434"/>
                </a:lnTo>
                <a:lnTo>
                  <a:pt x="373" y="431"/>
                </a:lnTo>
                <a:lnTo>
                  <a:pt x="383" y="426"/>
                </a:lnTo>
                <a:lnTo>
                  <a:pt x="393" y="420"/>
                </a:lnTo>
                <a:lnTo>
                  <a:pt x="401" y="413"/>
                </a:lnTo>
                <a:lnTo>
                  <a:pt x="408" y="404"/>
                </a:lnTo>
                <a:lnTo>
                  <a:pt x="414" y="395"/>
                </a:lnTo>
                <a:lnTo>
                  <a:pt x="418" y="383"/>
                </a:lnTo>
                <a:lnTo>
                  <a:pt x="421" y="372"/>
                </a:lnTo>
                <a:lnTo>
                  <a:pt x="433" y="364"/>
                </a:lnTo>
                <a:lnTo>
                  <a:pt x="445" y="356"/>
                </a:lnTo>
                <a:lnTo>
                  <a:pt x="458" y="348"/>
                </a:lnTo>
                <a:lnTo>
                  <a:pt x="471" y="342"/>
                </a:lnTo>
                <a:lnTo>
                  <a:pt x="485" y="335"/>
                </a:lnTo>
                <a:lnTo>
                  <a:pt x="498" y="329"/>
                </a:lnTo>
                <a:lnTo>
                  <a:pt x="513" y="324"/>
                </a:lnTo>
                <a:lnTo>
                  <a:pt x="529" y="319"/>
                </a:lnTo>
                <a:lnTo>
                  <a:pt x="544" y="315"/>
                </a:lnTo>
                <a:lnTo>
                  <a:pt x="559" y="311"/>
                </a:lnTo>
                <a:lnTo>
                  <a:pt x="576" y="308"/>
                </a:lnTo>
                <a:lnTo>
                  <a:pt x="593" y="306"/>
                </a:lnTo>
                <a:lnTo>
                  <a:pt x="610" y="303"/>
                </a:lnTo>
                <a:lnTo>
                  <a:pt x="627" y="302"/>
                </a:lnTo>
                <a:lnTo>
                  <a:pt x="645" y="301"/>
                </a:lnTo>
                <a:lnTo>
                  <a:pt x="663" y="301"/>
                </a:lnTo>
                <a:lnTo>
                  <a:pt x="754" y="301"/>
                </a:lnTo>
                <a:lnTo>
                  <a:pt x="754" y="346"/>
                </a:lnTo>
                <a:lnTo>
                  <a:pt x="754" y="348"/>
                </a:lnTo>
                <a:lnTo>
                  <a:pt x="755" y="352"/>
                </a:lnTo>
                <a:lnTo>
                  <a:pt x="756" y="354"/>
                </a:lnTo>
                <a:lnTo>
                  <a:pt x="758" y="356"/>
                </a:lnTo>
                <a:lnTo>
                  <a:pt x="761" y="359"/>
                </a:lnTo>
                <a:lnTo>
                  <a:pt x="763" y="360"/>
                </a:lnTo>
                <a:lnTo>
                  <a:pt x="765" y="361"/>
                </a:lnTo>
                <a:lnTo>
                  <a:pt x="768" y="361"/>
                </a:lnTo>
                <a:lnTo>
                  <a:pt x="889" y="361"/>
                </a:lnTo>
                <a:lnTo>
                  <a:pt x="892" y="361"/>
                </a:lnTo>
                <a:lnTo>
                  <a:pt x="895" y="360"/>
                </a:lnTo>
                <a:lnTo>
                  <a:pt x="897" y="359"/>
                </a:lnTo>
                <a:lnTo>
                  <a:pt x="899" y="356"/>
                </a:lnTo>
                <a:lnTo>
                  <a:pt x="902" y="354"/>
                </a:lnTo>
                <a:lnTo>
                  <a:pt x="903" y="352"/>
                </a:lnTo>
                <a:lnTo>
                  <a:pt x="904" y="348"/>
                </a:lnTo>
                <a:lnTo>
                  <a:pt x="904" y="346"/>
                </a:lnTo>
                <a:lnTo>
                  <a:pt x="904" y="225"/>
                </a:lnTo>
                <a:lnTo>
                  <a:pt x="904" y="222"/>
                </a:lnTo>
                <a:lnTo>
                  <a:pt x="903" y="220"/>
                </a:lnTo>
                <a:lnTo>
                  <a:pt x="902" y="217"/>
                </a:lnTo>
                <a:lnTo>
                  <a:pt x="899" y="215"/>
                </a:lnTo>
                <a:lnTo>
                  <a:pt x="897" y="213"/>
                </a:lnTo>
                <a:lnTo>
                  <a:pt x="895" y="212"/>
                </a:lnTo>
                <a:lnTo>
                  <a:pt x="892" y="211"/>
                </a:lnTo>
                <a:lnTo>
                  <a:pt x="889" y="2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5AB1E6C-39C4-5F54-E12A-B40120EBE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35406" y="4404393"/>
            <a:ext cx="2798723" cy="47751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Exploratory Data Analysis</a:t>
            </a:r>
            <a:endParaRPr lang="en-US" sz="16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728A165-4F6D-4E62-440F-692DC802E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04236" y="5708205"/>
            <a:ext cx="3059056" cy="53945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Data Preprocessing </a:t>
            </a:r>
            <a:endParaRPr lang="en-US" sz="16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44554F-0D96-EF80-9616-5F49AA1BE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81107" y="5690196"/>
            <a:ext cx="695491" cy="59110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8B98126-F331-F9DE-B274-E8CA36F7E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07907" y="4358662"/>
            <a:ext cx="754865" cy="658966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FBFBF62-9181-2C89-C020-9887EBEA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93899" y="5741765"/>
            <a:ext cx="3201047" cy="531933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Power BI Analysis </a:t>
            </a:r>
            <a:endParaRPr lang="en-US" sz="16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D4DD9BE-380C-6137-8672-229AED242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34638" y="5690197"/>
            <a:ext cx="695491" cy="6350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FB59793-E804-4E62-E817-378996E3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9900" y="4404393"/>
            <a:ext cx="2925539" cy="57462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Data Insights </a:t>
            </a:r>
            <a:endParaRPr lang="en-US" sz="16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6AA991-96BC-ED19-37B0-FF576CF79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29228" y="4321204"/>
            <a:ext cx="713093" cy="74099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53983B7-7FFB-302E-AD7C-4B5C640EC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063" y="2913947"/>
            <a:ext cx="3201047" cy="531933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Recommendation </a:t>
            </a:r>
            <a:endParaRPr lang="en-US" sz="16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9FE3B01-291F-9A1C-22F9-6E6A1FA5D2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72169" y="2865889"/>
            <a:ext cx="695491" cy="602311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F51ED4D-F116-4C5C-37E8-5EB73C208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14402" y="1522041"/>
            <a:ext cx="2925539" cy="57462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Conclusion</a:t>
            </a:r>
            <a:endParaRPr lang="en-US" sz="16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5A4F630-13D0-A6F6-F632-7A21FCD4F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96674" y="1445328"/>
            <a:ext cx="713093" cy="74099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CC83A51-CEF0-E925-073C-97A647D69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429" y="4492864"/>
            <a:ext cx="356877" cy="358522"/>
          </a:xfrm>
          <a:prstGeom prst="rect">
            <a:avLst/>
          </a:prstGeom>
        </p:spPr>
      </p:pic>
      <p:grpSp>
        <p:nvGrpSpPr>
          <p:cNvPr id="28" name="Group 27" descr="Icon of human being and gear. ">
            <a:extLst>
              <a:ext uri="{FF2B5EF4-FFF2-40B4-BE49-F238E27FC236}">
                <a16:creationId xmlns:a16="http://schemas.microsoft.com/office/drawing/2014/main" id="{AD005D3B-7635-F8E5-0E42-A5AB3DDE2AA6}"/>
              </a:ext>
            </a:extLst>
          </p:cNvPr>
          <p:cNvGrpSpPr/>
          <p:nvPr/>
        </p:nvGrpSpPr>
        <p:grpSpPr>
          <a:xfrm>
            <a:off x="7029033" y="5823213"/>
            <a:ext cx="399637" cy="354870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29" name="Freeform 3673">
              <a:extLst>
                <a:ext uri="{FF2B5EF4-FFF2-40B4-BE49-F238E27FC236}">
                  <a16:creationId xmlns:a16="http://schemas.microsoft.com/office/drawing/2014/main" id="{4B902D93-1580-F4FB-FDC2-47E0D106B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3674">
              <a:extLst>
                <a:ext uri="{FF2B5EF4-FFF2-40B4-BE49-F238E27FC236}">
                  <a16:creationId xmlns:a16="http://schemas.microsoft.com/office/drawing/2014/main" id="{AA1D86A3-D9A3-93C2-07DE-E290557F5C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1" name="Freeform 4346" descr="Icon of box and whisker chart. ">
            <a:extLst>
              <a:ext uri="{FF2B5EF4-FFF2-40B4-BE49-F238E27FC236}">
                <a16:creationId xmlns:a16="http://schemas.microsoft.com/office/drawing/2014/main" id="{60CBD975-2AE8-559A-63B1-463EEE7568A3}"/>
              </a:ext>
            </a:extLst>
          </p:cNvPr>
          <p:cNvSpPr>
            <a:spLocks noEditPoints="1"/>
          </p:cNvSpPr>
          <p:nvPr/>
        </p:nvSpPr>
        <p:spPr bwMode="auto">
          <a:xfrm>
            <a:off x="4837373" y="5857592"/>
            <a:ext cx="387374" cy="304155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20C3415-72D4-3C65-95EB-9F5A0E4B1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475" y="4517077"/>
            <a:ext cx="361185" cy="310493"/>
          </a:xfrm>
          <a:prstGeom prst="rect">
            <a:avLst/>
          </a:prstGeom>
        </p:spPr>
      </p:pic>
      <p:grpSp>
        <p:nvGrpSpPr>
          <p:cNvPr id="34" name="Group 33" descr="Icons of bar chart and line graph.">
            <a:extLst>
              <a:ext uri="{FF2B5EF4-FFF2-40B4-BE49-F238E27FC236}">
                <a16:creationId xmlns:a16="http://schemas.microsoft.com/office/drawing/2014/main" id="{ADE65BDC-D5F6-1076-6FE7-D49E9FA6E1B2}"/>
              </a:ext>
            </a:extLst>
          </p:cNvPr>
          <p:cNvGrpSpPr/>
          <p:nvPr/>
        </p:nvGrpSpPr>
        <p:grpSpPr>
          <a:xfrm>
            <a:off x="3497397" y="2938967"/>
            <a:ext cx="347679" cy="347679"/>
            <a:chOff x="4319588" y="2492375"/>
            <a:chExt cx="287338" cy="287338"/>
          </a:xfrm>
          <a:solidFill>
            <a:schemeClr val="bg1"/>
          </a:solidFill>
        </p:grpSpPr>
        <p:sp>
          <p:nvSpPr>
            <p:cNvPr id="35" name="Freeform 372">
              <a:extLst>
                <a:ext uri="{FF2B5EF4-FFF2-40B4-BE49-F238E27FC236}">
                  <a16:creationId xmlns:a16="http://schemas.microsoft.com/office/drawing/2014/main" id="{E25FAFEA-3695-EEB1-1679-D66B8AB19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73">
              <a:extLst>
                <a:ext uri="{FF2B5EF4-FFF2-40B4-BE49-F238E27FC236}">
                  <a16:creationId xmlns:a16="http://schemas.microsoft.com/office/drawing/2014/main" id="{65429155-D774-2761-D9F4-34EF57E21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7DFAE301-69EB-4B20-89A2-09ACBB273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3930" y="1634236"/>
            <a:ext cx="318580" cy="36318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218A4A2-DFC0-DB75-D020-74C29B17CBCB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2</a:t>
            </a:r>
          </a:p>
        </p:txBody>
      </p:sp>
    </p:spTree>
    <p:extLst>
      <p:ext uri="{BB962C8B-B14F-4D97-AF65-F5344CB8AC3E}">
        <p14:creationId xmlns:p14="http://schemas.microsoft.com/office/powerpoint/2010/main" val="2207614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8AD84F-A55B-E6C5-388C-11153024AB66}"/>
              </a:ext>
            </a:extLst>
          </p:cNvPr>
          <p:cNvSpPr txBox="1"/>
          <p:nvPr/>
        </p:nvSpPr>
        <p:spPr>
          <a:xfrm>
            <a:off x="93370" y="717312"/>
            <a:ext cx="10763683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b="1" dirty="0"/>
          </a:p>
          <a:p>
            <a:r>
              <a:rPr lang="en-IN" sz="1600" b="1" dirty="0"/>
              <a:t>🎯 Project Objective:</a:t>
            </a:r>
          </a:p>
          <a:p>
            <a:r>
              <a:rPr lang="en-IN" sz="1600" dirty="0"/>
              <a:t>This project analyses employee attrition to identify key factors, predict potential departures, and develop strategies to retain high performers.</a:t>
            </a:r>
          </a:p>
          <a:p>
            <a:endParaRPr lang="en-IN" sz="1600" dirty="0"/>
          </a:p>
          <a:p>
            <a:r>
              <a:rPr lang="en-IN" sz="1600" b="1" dirty="0"/>
              <a:t>📌 Goals:</a:t>
            </a:r>
          </a:p>
          <a:p>
            <a:endParaRPr lang="en-IN" sz="1600" b="1" dirty="0"/>
          </a:p>
          <a:p>
            <a:pPr>
              <a:buFont typeface="+mj-lt"/>
              <a:buAutoNum type="arabicPeriod"/>
            </a:pPr>
            <a:r>
              <a:rPr lang="en-IN" sz="1600" b="1" dirty="0"/>
              <a:t>Identify Attrition Drivers:</a:t>
            </a:r>
            <a:endParaRPr lang="en-IN" sz="1600" dirty="0"/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IN" sz="1600" dirty="0"/>
              <a:t>🔍 Understand the primary factors influencing employee turnover.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IN" sz="1600" dirty="0"/>
          </a:p>
          <a:p>
            <a:pPr>
              <a:buFont typeface="+mj-lt"/>
              <a:buAutoNum type="arabicPeriod"/>
            </a:pPr>
            <a:r>
              <a:rPr lang="en-IN" sz="1600" b="1" dirty="0"/>
              <a:t>Predict Future Attritions:</a:t>
            </a:r>
            <a:endParaRPr lang="en-IN" sz="1600" dirty="0"/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IN" sz="1600" dirty="0"/>
              <a:t>🔮 Forecast potential resignations and other forms of employee departures.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n-IN" sz="1600" dirty="0"/>
          </a:p>
          <a:p>
            <a:pPr>
              <a:buFont typeface="+mj-lt"/>
              <a:buAutoNum type="arabicPeriod"/>
            </a:pPr>
            <a:r>
              <a:rPr lang="en-IN" sz="1600" b="1" dirty="0"/>
              <a:t>Develop Retention Strategies: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1600" dirty="0"/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IN" sz="1600" dirty="0"/>
              <a:t>🧠 Create targeted recommendations to retain top talent and reduce turnover.</a:t>
            </a:r>
          </a:p>
          <a:p>
            <a:pPr marL="742950" lvl="1" indent="-285750">
              <a:buFont typeface="+mj-lt"/>
              <a:buAutoNum type="arabicPeriod"/>
            </a:pPr>
            <a:endParaRPr lang="en-IN" sz="1600" dirty="0"/>
          </a:p>
          <a:p>
            <a:r>
              <a:rPr lang="en-IN" sz="1600" b="1" dirty="0"/>
              <a:t>📚 Background:</a:t>
            </a:r>
          </a:p>
          <a:p>
            <a:r>
              <a:rPr lang="en-IN" sz="1600" dirty="0"/>
              <a:t>Employee attrition, whether due to resignation or retirement, incurs significant costs related to recruitment and training. Effective management of attrition is essential for operational efficiency and minimizing these costs.</a:t>
            </a:r>
          </a:p>
          <a:p>
            <a:endParaRPr lang="en-IN" sz="1600" dirty="0"/>
          </a:p>
          <a:p>
            <a:r>
              <a:rPr lang="en-IN" sz="1600" b="1" dirty="0"/>
              <a:t>🛠️ Tools Utilized:</a:t>
            </a:r>
          </a:p>
          <a:p>
            <a:r>
              <a:rPr lang="en-IN" sz="1600" dirty="0"/>
              <a:t>This project combines Python libraries (</a:t>
            </a:r>
            <a:r>
              <a:rPr lang="en-IN" sz="1600" dirty="0" err="1"/>
              <a:t>Numpy</a:t>
            </a:r>
            <a:r>
              <a:rPr lang="en-IN" sz="1600" dirty="0"/>
              <a:t>, Pandas, Seaborn, and </a:t>
            </a:r>
            <a:r>
              <a:rPr lang="en-IN" sz="1600" dirty="0" err="1"/>
              <a:t>Matplotlib.pyplot</a:t>
            </a:r>
            <a:r>
              <a:rPr lang="en-IN" sz="1600" dirty="0"/>
              <a:t>) with Power BI to process, visualize, and analyse data, providing actionable insights to tackle employee attrition effectively.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9F5ED8-0DD4-9D5D-42DB-AF3B443B5B39}"/>
              </a:ext>
            </a:extLst>
          </p:cNvPr>
          <p:cNvSpPr txBox="1"/>
          <p:nvPr/>
        </p:nvSpPr>
        <p:spPr>
          <a:xfrm>
            <a:off x="0" y="9426"/>
            <a:ext cx="12192000" cy="707886"/>
          </a:xfrm>
          <a:prstGeom prst="rect">
            <a:avLst/>
          </a:prstGeom>
          <a:pattFill prst="solidDmnd">
            <a:fgClr>
              <a:schemeClr val="accent4">
                <a:lumMod val="20000"/>
                <a:lumOff val="80000"/>
              </a:schemeClr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/>
              <a:t>🌟 Business Problem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CCFC57-30BB-AEF3-E0CD-8E92D378722A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3</a:t>
            </a:r>
          </a:p>
        </p:txBody>
      </p:sp>
    </p:spTree>
    <p:extLst>
      <p:ext uri="{BB962C8B-B14F-4D97-AF65-F5344CB8AC3E}">
        <p14:creationId xmlns:p14="http://schemas.microsoft.com/office/powerpoint/2010/main" val="2836775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860AF-1415-A3A6-BB97-3E83DEEBF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94" y="869134"/>
            <a:ext cx="4780756" cy="14288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050" dirty="0"/>
              <a:t>🔍</a:t>
            </a:r>
            <a:r>
              <a:rPr lang="en-IN" sz="1400" dirty="0"/>
              <a:t> </a:t>
            </a:r>
            <a:r>
              <a:rPr lang="en-IN" sz="1400" b="1" dirty="0"/>
              <a:t>Dataset </a:t>
            </a:r>
            <a:r>
              <a:rPr lang="en-IN" sz="1400" dirty="0"/>
              <a:t>: The analysis covers a comprehensive dataset consisting of </a:t>
            </a:r>
            <a:r>
              <a:rPr lang="en-IN" sz="1400" b="1" dirty="0"/>
              <a:t>2,084 employees</a:t>
            </a:r>
            <a:r>
              <a:rPr lang="en-IN" sz="1400" dirty="0"/>
              <a:t>. Within this group, </a:t>
            </a:r>
            <a:r>
              <a:rPr lang="en-IN" sz="1400" b="1" dirty="0"/>
              <a:t>316 employees</a:t>
            </a:r>
            <a:r>
              <a:rPr lang="en-IN" sz="1400" dirty="0"/>
              <a:t> have terminated their employment, representing </a:t>
            </a:r>
            <a:r>
              <a:rPr lang="en-IN" sz="1400" b="1" dirty="0"/>
              <a:t>15.2%</a:t>
            </a:r>
            <a:r>
              <a:rPr lang="en-IN" sz="1400" dirty="0"/>
              <a:t> of the total workforce.</a:t>
            </a:r>
            <a:r>
              <a:rPr lang="en-IN" sz="1050" dirty="0"/>
              <a:t> 🌟👋</a:t>
            </a:r>
            <a:endParaRPr lang="en-IN" sz="1400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E00F5-F89C-F56F-8375-27C2A66A23D1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4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F25BD30-8AF7-82ED-6ECD-C5FE1B730B31}"/>
              </a:ext>
            </a:extLst>
          </p:cNvPr>
          <p:cNvCxnSpPr>
            <a:cxnSpLocks/>
          </p:cNvCxnSpPr>
          <p:nvPr/>
        </p:nvCxnSpPr>
        <p:spPr>
          <a:xfrm>
            <a:off x="6096000" y="634951"/>
            <a:ext cx="0" cy="622304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84ABA8-13EF-C4CA-A4D9-F0FAFB2A181D}"/>
              </a:ext>
            </a:extLst>
          </p:cNvPr>
          <p:cNvSpPr txBox="1"/>
          <p:nvPr/>
        </p:nvSpPr>
        <p:spPr>
          <a:xfrm>
            <a:off x="277794" y="1896835"/>
            <a:ext cx="6095998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📝 Key Attributes Overview</a:t>
            </a:r>
          </a:p>
          <a:p>
            <a:endParaRPr lang="en-IN" sz="900" b="1" dirty="0"/>
          </a:p>
          <a:p>
            <a:r>
              <a:rPr lang="en-IN" sz="900" b="1" dirty="0"/>
              <a:t>1. Employee No: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🔢 A unique identifier assigned to each employee.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2. Profit Centre: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🏢 The specific division or branch within the organization where the employee works.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3. Employee Name: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🧑‍💼 The full name of the employee.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4. Employee Position: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💼 The job title or role of the employee within the organization.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5. Employee Location: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🌍 The geographic location or office where the employee is based.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6. People Group: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👥 A classification of employees, potentially by department, team, or employee type.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7. Employee Category: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🗂️ A category that further classifies the employee, likely by employment type (e.g., full-time, part-time, contractor)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.</a:t>
            </a:r>
          </a:p>
          <a:p>
            <a:r>
              <a:rPr lang="en-IN" sz="900" b="1" dirty="0"/>
              <a:t>8. Supervisor Name: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🕵️‍♂️ The name of the direct manager or supervisor responsible for the employee.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9. Join Date: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📅 The date the employee started working at the organization.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10. Current Status: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🔄 The current employment status of the employee (e.g., Active, Resigned, Secondment, New Joiner).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endParaRPr lang="en-IN" sz="900" dirty="0"/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973A82-62C6-C170-8D8C-E67DB8E73A87}"/>
              </a:ext>
            </a:extLst>
          </p:cNvPr>
          <p:cNvSpPr txBox="1"/>
          <p:nvPr/>
        </p:nvSpPr>
        <p:spPr>
          <a:xfrm>
            <a:off x="6269619" y="634951"/>
            <a:ext cx="5513407" cy="623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10. Current Status: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🔄 The current employment status of the employee (e.g., Active, Resigned, Secondment, New Joiner).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11. Termination Date: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🚪 The date when the employee was terminated or left the organization. If the value is missing, the employee is still active.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12. Total Available Hours: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⏰ The total number of hours the employee was available to work, including all scheduled work hours.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13. Work Hours: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🕒 The actual hours spent working, excluding leave or other non-working hours.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14. Leave Hours: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🏖️ The total hours of leave taken by the employee.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15. Training Hours: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📚 The hours spent by the employee in training or professional development activities.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16. Utilization %: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📈 A metric that measures how effectively the employee's available hours are being utilized in productive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.</a:t>
            </a:r>
          </a:p>
          <a:p>
            <a:r>
              <a:rPr lang="en-IN" sz="900" b="1" dirty="0"/>
              <a:t>17. YEAR of Birth: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🎂 The year the employee was born, used for age-related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18. Gender: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🚻 The gender of the employee, categorized as Male, Female, or Not Disclosed.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19. Leaving Reason: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❓ The reason for the employee’s departure, such as "Performance Issues," "Personal Reasons," or "Retirement.“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20. </a:t>
            </a:r>
            <a:r>
              <a:rPr lang="en-IN" sz="900" dirty="0"/>
              <a:t>💼📊 </a:t>
            </a:r>
            <a:r>
              <a:rPr lang="en-IN" sz="900" b="1" dirty="0"/>
              <a:t>BD Hours (Business Development Hours):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Hours allocated to business development activities, potentially indicating non-billable hours or specific project-related work.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21. </a:t>
            </a:r>
            <a:r>
              <a:rPr lang="en-IN" sz="900" dirty="0"/>
              <a:t>🔧📋</a:t>
            </a:r>
            <a:r>
              <a:rPr lang="en-IN" sz="900" b="1" dirty="0"/>
              <a:t> NC Hours (Non-Client Hours):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Hours not attributed to direct client work, possibly used for internal tasks or other non-billable activities.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900" dirty="0"/>
          </a:p>
          <a:p>
            <a:r>
              <a:rPr lang="en-IN" sz="900" b="1" dirty="0"/>
              <a:t>22.</a:t>
            </a:r>
            <a:r>
              <a:rPr lang="en-IN" sz="900" dirty="0"/>
              <a:t> ⏱️📅</a:t>
            </a:r>
            <a:r>
              <a:rPr lang="en-IN" sz="900" b="1" dirty="0"/>
              <a:t>Total Hours:</a:t>
            </a:r>
            <a:endParaRPr lang="en-IN" sz="9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900" dirty="0"/>
              <a:t>The total number of hours worked by the employee during the specified period.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100" dirty="0"/>
          </a:p>
          <a:p>
            <a:pPr>
              <a:buFont typeface="Arial" panose="020B0604020202020204" pitchFamily="34" charset="0"/>
              <a:buChar char="•"/>
            </a:pPr>
            <a:endParaRPr lang="en-IN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A4993E-226B-802C-3CAE-B4AF6BD71D47}"/>
              </a:ext>
            </a:extLst>
          </p:cNvPr>
          <p:cNvSpPr txBox="1"/>
          <p:nvPr/>
        </p:nvSpPr>
        <p:spPr>
          <a:xfrm>
            <a:off x="1099595" y="99513"/>
            <a:ext cx="9468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📊 Employee Attrition Data Overview</a:t>
            </a:r>
          </a:p>
        </p:txBody>
      </p:sp>
    </p:spTree>
    <p:extLst>
      <p:ext uri="{BB962C8B-B14F-4D97-AF65-F5344CB8AC3E}">
        <p14:creationId xmlns:p14="http://schemas.microsoft.com/office/powerpoint/2010/main" val="11504935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46E538-9DC8-E5EE-A3E5-C60D1E07ADFE}"/>
              </a:ext>
            </a:extLst>
          </p:cNvPr>
          <p:cNvSpPr txBox="1"/>
          <p:nvPr/>
        </p:nvSpPr>
        <p:spPr>
          <a:xfrm>
            <a:off x="503202" y="748568"/>
            <a:ext cx="441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🛠️ </a:t>
            </a:r>
            <a:r>
              <a:rPr lang="en-IN" sz="3200" b="1" dirty="0"/>
              <a:t>Data Preprocessing</a:t>
            </a:r>
            <a:endParaRPr lang="en-IN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CA9045-6854-B7F4-F595-863132FC49F7}"/>
              </a:ext>
            </a:extLst>
          </p:cNvPr>
          <p:cNvSpPr txBox="1"/>
          <p:nvPr/>
        </p:nvSpPr>
        <p:spPr>
          <a:xfrm>
            <a:off x="503202" y="1634485"/>
            <a:ext cx="68497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🧹 Data Cleaning:</a:t>
            </a:r>
          </a:p>
          <a:p>
            <a:r>
              <a:rPr lang="en-IN" dirty="0"/>
              <a:t>Addressed missing values, duplicates, and noise to enhance data quality.</a:t>
            </a:r>
          </a:p>
          <a:p>
            <a:endParaRPr lang="en-IN" dirty="0"/>
          </a:p>
          <a:p>
            <a:r>
              <a:rPr lang="en-IN" b="1" dirty="0"/>
              <a:t>🔄 Remove Correlated Values:</a:t>
            </a:r>
          </a:p>
          <a:p>
            <a:r>
              <a:rPr lang="en-IN" dirty="0"/>
              <a:t>Eliminated highly correlated features to reduce redundancy.</a:t>
            </a:r>
          </a:p>
          <a:p>
            <a:endParaRPr lang="en-IN" dirty="0"/>
          </a:p>
          <a:p>
            <a:r>
              <a:rPr lang="en-IN" b="1" dirty="0"/>
              <a:t>❌ Error Removal:</a:t>
            </a:r>
          </a:p>
          <a:p>
            <a:r>
              <a:rPr lang="en-IN" dirty="0"/>
              <a:t>Used pivot tables to identify and remove error values from the data.</a:t>
            </a:r>
          </a:p>
          <a:p>
            <a:endParaRPr lang="en-IN" dirty="0"/>
          </a:p>
          <a:p>
            <a:r>
              <a:rPr lang="en-IN" b="1" dirty="0"/>
              <a:t>🔍 Feature Selection:</a:t>
            </a:r>
          </a:p>
          <a:p>
            <a:r>
              <a:rPr lang="en-IN" dirty="0"/>
              <a:t>Removed non-essential columns based on business relevance.</a:t>
            </a:r>
          </a:p>
          <a:p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646143A-4498-7DF3-8B6F-83A014EF4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520" y="1040956"/>
            <a:ext cx="433448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4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0818BD-E396-293D-8F84-D36E0282B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1" y="2389067"/>
            <a:ext cx="6492239" cy="44595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9F3D6F-E5F9-251F-AE43-C54EE0D880C2}"/>
              </a:ext>
            </a:extLst>
          </p:cNvPr>
          <p:cNvSpPr txBox="1"/>
          <p:nvPr/>
        </p:nvSpPr>
        <p:spPr>
          <a:xfrm>
            <a:off x="6563360" y="1038168"/>
            <a:ext cx="51816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Correlation Heatmap.</a:t>
            </a:r>
          </a:p>
          <a:p>
            <a:endParaRPr lang="en-IN" b="1" dirty="0"/>
          </a:p>
          <a:p>
            <a:r>
              <a:rPr lang="en-IN" b="1" dirty="0"/>
              <a:t>High Correlation:</a:t>
            </a:r>
          </a:p>
          <a:p>
            <a:r>
              <a:rPr lang="en-IN" b="1" dirty="0"/>
              <a:t>Total Hours &amp; Available Hours (0.99) 🕒: Managing availability closely affects total hours worked, highlighting the importance of optimizing schedules.</a:t>
            </a:r>
          </a:p>
          <a:p>
            <a:r>
              <a:rPr lang="en-IN" b="1" dirty="0"/>
              <a:t>Work Hours with Total &amp; Available Hours (0.81) ⏳: Strong link suggests that optimizing work hours can lead to better utilization and overall productivity.</a:t>
            </a:r>
          </a:p>
          <a:p>
            <a:endParaRPr lang="en-IN" b="1" dirty="0"/>
          </a:p>
          <a:p>
            <a:r>
              <a:rPr lang="en-IN" b="1" dirty="0"/>
              <a:t>Low Correlation:</a:t>
            </a:r>
          </a:p>
          <a:p>
            <a:r>
              <a:rPr lang="en-IN" b="1" dirty="0"/>
              <a:t>Utilization% 📉: Shows weak correlation with other metrics, indicating that utilization might be influenced by factors beyond just hours worked or availability. </a:t>
            </a:r>
          </a:p>
          <a:p>
            <a:endParaRPr lang="en-IN" b="1" dirty="0"/>
          </a:p>
          <a:p>
            <a:r>
              <a:rPr lang="en-IN" b="1" dirty="0"/>
              <a:t>Year of Birth 🎂: Minimal impact on time metrics, suggesting age is not a significant factor in determining hours worked or utilization.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182970-BE53-2B12-380C-CCC74F231E03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A59ACE-CF70-FE23-B29A-9185C691A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" y="1022838"/>
            <a:ext cx="6024879" cy="12957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2D2B27-09C5-B0FB-5930-4CB88030E13F}"/>
              </a:ext>
            </a:extLst>
          </p:cNvPr>
          <p:cNvSpPr txBox="1"/>
          <p:nvPr/>
        </p:nvSpPr>
        <p:spPr>
          <a:xfrm>
            <a:off x="71120" y="9426"/>
            <a:ext cx="1175009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🧩 Exploratory Data Analysis (EDA)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9965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CFB0716-FD9A-56AE-3C0C-D373B8270411}"/>
              </a:ext>
            </a:extLst>
          </p:cNvPr>
          <p:cNvSpPr txBox="1"/>
          <p:nvPr/>
        </p:nvSpPr>
        <p:spPr>
          <a:xfrm>
            <a:off x="5900138" y="2585869"/>
            <a:ext cx="5760720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📊 Histogram Analysis:</a:t>
            </a:r>
          </a:p>
          <a:p>
            <a:endParaRPr lang="en-IN" sz="11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Total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Bimodal Peaks:</a:t>
            </a:r>
            <a:r>
              <a:rPr lang="en-IN" sz="1100" dirty="0"/>
              <a:t> Two distinct peaks suggest differing employee work patterns. Consider balancing workload distribution. 🕒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Utilization%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Heavily Skewed:</a:t>
            </a:r>
            <a:r>
              <a:rPr lang="en-IN" sz="1100" dirty="0"/>
              <a:t> Most employees have low utilization. Address underutilization to boost efficiency. 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Work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Normal with Long Tail:</a:t>
            </a:r>
            <a:r>
              <a:rPr lang="en-IN" sz="1100" dirty="0"/>
              <a:t> Most have similar hours, but a few are overworked. Manage workload to prevent burnout. ⚖️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Leave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High at Lower Hours:</a:t>
            </a:r>
            <a:r>
              <a:rPr lang="en-IN" sz="1100" dirty="0"/>
              <a:t> Minimal leave taken may signal a strong work culture but also potential burnout. Encourage proper leave utilization. 🌴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Training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Right-Skewed:</a:t>
            </a:r>
            <a:r>
              <a:rPr lang="en-IN" sz="1100" dirty="0"/>
              <a:t> Most spend little time on training. Enhance development programs to support growth and retention. 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BD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Minimal Hours:</a:t>
            </a:r>
            <a:r>
              <a:rPr lang="en-IN" sz="1100" dirty="0"/>
              <a:t> Low BD hours suggest missed growth opportunities. Promote more focus on business development. 📈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100" b="1" dirty="0"/>
              <a:t>NC Hours Distribution:</a:t>
            </a:r>
            <a:endParaRPr lang="en-IN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100" b="1" dirty="0"/>
              <a:t>Decreasing Trend:</a:t>
            </a:r>
            <a:r>
              <a:rPr lang="en-IN" sz="1100" dirty="0"/>
              <a:t> Few NC hours could mean underreporting or neglecting non-chargeable activities. Balance chargeable and non-chargeable work. 🔄</a:t>
            </a:r>
          </a:p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0CC2F0-0204-C739-6D30-C7E8FFBE6645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94CDE7-DB03-7C30-DA9F-87D25F05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91" y="256473"/>
            <a:ext cx="5749947" cy="5278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62F336-1D0C-7B6E-360A-11688CD78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261" y="256473"/>
            <a:ext cx="5760720" cy="185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539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3B48504-EE29-81E9-3975-4B6073B4E3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3545" y="232916"/>
            <a:ext cx="4555350" cy="5853203"/>
          </a:xfrm>
        </p:spPr>
        <p:txBody>
          <a:bodyPr>
            <a:normAutofit fontScale="47500" lnSpcReduction="20000"/>
          </a:bodyPr>
          <a:lstStyle/>
          <a:p>
            <a:pPr algn="l"/>
            <a:endParaRPr lang="en-IN" sz="4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l"/>
            <a:r>
              <a:rPr lang="en-IN" sz="3700" b="1" dirty="0"/>
              <a:t>Scatter Plots:</a:t>
            </a:r>
            <a:endParaRPr lang="en-IN" sz="37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700" b="1" dirty="0"/>
              <a:t>Total Hours vs Utilization% 📈:</a:t>
            </a:r>
            <a:r>
              <a:rPr lang="en-IN" sz="3700" dirty="0"/>
              <a:t> High total hours do not necessarily mean higher utilization rates. Investigate inefficiencies where time may not be effectively contributing to productivity.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37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700" b="1" dirty="0"/>
              <a:t>Work Hours vs Leave Hours 🏖️:</a:t>
            </a:r>
            <a:r>
              <a:rPr lang="en-IN" sz="3700" dirty="0"/>
              <a:t> Lack of strong patterns may suggest variability in work-leave balance. Standardize policies where possible.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37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700" b="1" dirty="0"/>
              <a:t>Training vs BD Hours 📉📈:</a:t>
            </a:r>
            <a:r>
              <a:rPr lang="en-IN" sz="3700" dirty="0"/>
              <a:t> Absence of a clear pattern indicates a need for improved integration between training and business development efforts.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37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3700" b="1" dirty="0"/>
              <a:t>Utilization% vs NC Hours 🔄:</a:t>
            </a:r>
            <a:r>
              <a:rPr lang="en-IN" sz="3700" dirty="0"/>
              <a:t> High non-chargeable hours often correlate with lower utilization rates. Reducing non-chargeable time could enhance overall efficiency.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C169A0-D015-75B8-9E02-215765565255}"/>
              </a:ext>
            </a:extLst>
          </p:cNvPr>
          <p:cNvSpPr txBox="1"/>
          <p:nvPr/>
        </p:nvSpPr>
        <p:spPr>
          <a:xfrm>
            <a:off x="10944520" y="6479242"/>
            <a:ext cx="124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Page No 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0147F6-545A-8C20-11F0-70CE9138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4076"/>
            <a:ext cx="3970117" cy="47738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7698A4-D3D3-4136-8695-77EDFF17F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117" y="1794076"/>
            <a:ext cx="3553428" cy="48310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2F3336-DB23-AD5C-9BB8-95663EDFF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8" y="1"/>
            <a:ext cx="5378825" cy="179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042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Dashboard Recording">
            <a:hlinkClick r:id="" action="ppaction://media"/>
            <a:extLst>
              <a:ext uri="{FF2B5EF4-FFF2-40B4-BE49-F238E27FC236}">
                <a16:creationId xmlns:a16="http://schemas.microsoft.com/office/drawing/2014/main" id="{30C60B9F-E48E-E4E6-C625-F4805B4C926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2198" y="219919"/>
            <a:ext cx="11527603" cy="6418162"/>
          </a:xfrm>
        </p:spPr>
      </p:pic>
    </p:spTree>
    <p:extLst>
      <p:ext uri="{BB962C8B-B14F-4D97-AF65-F5344CB8AC3E}">
        <p14:creationId xmlns:p14="http://schemas.microsoft.com/office/powerpoint/2010/main" val="838891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3224</TotalTime>
  <Words>2126</Words>
  <Application>Microsoft Office PowerPoint</Application>
  <PresentationFormat>Widescreen</PresentationFormat>
  <Paragraphs>249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Segoe UI Semilight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tarushee bhalla</dc:creator>
  <cp:lastModifiedBy>tarushee bhalla</cp:lastModifiedBy>
  <cp:revision>11</cp:revision>
  <dcterms:created xsi:type="dcterms:W3CDTF">2024-08-22T16:07:39Z</dcterms:created>
  <dcterms:modified xsi:type="dcterms:W3CDTF">2024-08-30T15:20:56Z</dcterms:modified>
</cp:coreProperties>
</file>

<file path=docProps/thumbnail.jpeg>
</file>